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2" r:id="rId1"/>
  </p:sldMasterIdLst>
  <p:notesMasterIdLst>
    <p:notesMasterId r:id="rId26"/>
  </p:notesMasterIdLst>
  <p:handoutMasterIdLst>
    <p:handoutMasterId r:id="rId27"/>
  </p:handoutMasterIdLst>
  <p:sldIdLst>
    <p:sldId id="340" r:id="rId2"/>
    <p:sldId id="315" r:id="rId3"/>
    <p:sldId id="314" r:id="rId4"/>
    <p:sldId id="334" r:id="rId5"/>
    <p:sldId id="335" r:id="rId6"/>
    <p:sldId id="288" r:id="rId7"/>
    <p:sldId id="279" r:id="rId8"/>
    <p:sldId id="337" r:id="rId9"/>
    <p:sldId id="317" r:id="rId10"/>
    <p:sldId id="338" r:id="rId11"/>
    <p:sldId id="336" r:id="rId12"/>
    <p:sldId id="318" r:id="rId13"/>
    <p:sldId id="294" r:id="rId14"/>
    <p:sldId id="280" r:id="rId15"/>
    <p:sldId id="281" r:id="rId16"/>
    <p:sldId id="298" r:id="rId17"/>
    <p:sldId id="302" r:id="rId18"/>
    <p:sldId id="307" r:id="rId19"/>
    <p:sldId id="283" r:id="rId20"/>
    <p:sldId id="303" r:id="rId21"/>
    <p:sldId id="304" r:id="rId22"/>
    <p:sldId id="306" r:id="rId23"/>
    <p:sldId id="341" r:id="rId24"/>
    <p:sldId id="339" r:id="rId25"/>
  </p:sldIdLst>
  <p:sldSz cx="12192000" cy="6858000"/>
  <p:notesSz cx="6794500" cy="99314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480">
          <p15:clr>
            <a:srgbClr val="A4A3A4"/>
          </p15:clr>
        </p15:guide>
        <p15:guide id="6" orient="horz" pos="981">
          <p15:clr>
            <a:srgbClr val="A4A3A4"/>
          </p15:clr>
        </p15:guide>
        <p15:guide id="7" orient="horz" pos="1706">
          <p15:clr>
            <a:srgbClr val="A4A3A4"/>
          </p15:clr>
        </p15:guide>
        <p15:guide id="8" pos="320">
          <p15:clr>
            <a:srgbClr val="A4A3A4"/>
          </p15:clr>
        </p15:guide>
        <p15:guide id="9" pos="7360">
          <p15:clr>
            <a:srgbClr val="A4A3A4"/>
          </p15:clr>
        </p15:guide>
        <p15:guide id="10" pos="3840">
          <p15:clr>
            <a:srgbClr val="A4A3A4"/>
          </p15:clr>
        </p15:guide>
        <p15:guide id="11" pos="512">
          <p15:clr>
            <a:srgbClr val="A4A3A4"/>
          </p15:clr>
        </p15:guide>
        <p15:guide id="12" pos="832">
          <p15:clr>
            <a:srgbClr val="A4A3A4"/>
          </p15:clr>
        </p15:guide>
        <p15:guide id="13" pos="11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 autoAdjust="0"/>
    <p:restoredTop sz="94660"/>
  </p:normalViewPr>
  <p:slideViewPr>
    <p:cSldViewPr>
      <p:cViewPr varScale="1">
        <p:scale>
          <a:sx n="128" d="100"/>
          <a:sy n="128" d="100"/>
        </p:scale>
        <p:origin x="720" y="176"/>
      </p:cViewPr>
      <p:guideLst>
        <p:guide orient="horz" pos="240"/>
        <p:guide orient="horz" pos="4065"/>
        <p:guide orient="horz" pos="3888"/>
        <p:guide orient="horz" pos="2160"/>
        <p:guide orient="horz" pos="480"/>
        <p:guide orient="horz" pos="981"/>
        <p:guide orient="horz" pos="1706"/>
        <p:guide pos="320"/>
        <p:guide pos="7360"/>
        <p:guide pos="3840"/>
        <p:guide pos="512"/>
        <p:guide pos="832"/>
        <p:guide pos="1136"/>
      </p:guideLst>
    </p:cSldViewPr>
  </p:slideViewPr>
  <p:outlineViewPr>
    <p:cViewPr>
      <p:scale>
        <a:sx n="33" d="100"/>
        <a:sy n="33" d="100"/>
      </p:scale>
      <p:origin x="0" y="12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CDA1D7B2-671A-AC46-B58B-E83C5F7B96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DAA1B4C6-297A-134F-B0BA-CF50A09D09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>
            <a:extLst>
              <a:ext uri="{FF2B5EF4-FFF2-40B4-BE49-F238E27FC236}">
                <a16:creationId xmlns:a16="http://schemas.microsoft.com/office/drawing/2014/main" id="{87111CD9-B613-2046-80E9-C4D73E974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5" name="Rectangle 5">
            <a:extLst>
              <a:ext uri="{FF2B5EF4-FFF2-40B4-BE49-F238E27FC236}">
                <a16:creationId xmlns:a16="http://schemas.microsoft.com/office/drawing/2014/main" id="{27E2F197-C198-6B4F-8B11-D0CA52B4FF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B6F6EB-CB53-F545-BC1E-2704FBF55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F30924-CD7C-2D40-9412-D727F145F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5D17F6C-0FC0-C14B-9A9C-6207441D4D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5ED1639-F780-0F4E-B14A-CBB18C5414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D35486D3-7742-FC4E-B3EB-DB035A210CB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32416CD0-DB9E-2D48-8D40-9F6EA9E0B2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B9DF7BD1-FE6C-EB4C-AC96-037A1C6DA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2A6519B-E9FB-A04D-97EE-35F7726648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1D8A17BC-3CFA-AA4E-96AA-D81F33B71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B165D90E-A200-9A4B-B4EB-3AF182CE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FF71FA90-F87F-7A43-B1AD-3FD0EF363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BBFCD76-37AD-BE46-9A61-38DBA169224A}" type="slidenum">
              <a:rPr lang="en-GB" altLang="en-US" sz="1200" smtClean="0"/>
              <a:pPr/>
              <a:t>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78079262-7DA7-E54C-864A-B159C6A12D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F1717ED9-3A0F-C24F-94F3-AC88D14A9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138C3EA3-7BDE-344C-9CD8-FB4F23859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8CB481F3-A441-DB4B-B30A-48104DF5D25C}" type="slidenum">
              <a:rPr lang="en-GB" altLang="en-US" sz="1200" smtClean="0"/>
              <a:pPr/>
              <a:t>10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7D91B374-1613-9144-81F6-5DD158663E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B14A9EB5-3BA5-A743-9FC9-A6DB69411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4F2B11DA-57C8-FA4A-993A-293DBB3BD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1BAD59CC-769E-B547-801B-4777B504DE4D}" type="slidenum">
              <a:rPr lang="en-GB" altLang="en-US" sz="1200" smtClean="0"/>
              <a:pPr/>
              <a:t>11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AA5DD569-B803-5044-8016-0990962942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D7836C42-0E1F-7147-9F00-51E21D56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latin typeface="Times" pitchFamily="2" charset="0"/>
              </a:rPr>
              <a:t>Insert Table 4.5</a:t>
            </a: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05E63C6E-530A-554C-A5AD-D3DC48434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73E5C0C-B54F-8C44-9A30-6459490CFCF1}" type="slidenum">
              <a:rPr lang="en-GB" altLang="en-US" sz="1200" smtClean="0"/>
              <a:pPr/>
              <a:t>12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>
            <a:extLst>
              <a:ext uri="{FF2B5EF4-FFF2-40B4-BE49-F238E27FC236}">
                <a16:creationId xmlns:a16="http://schemas.microsoft.com/office/drawing/2014/main" id="{A1C566CE-87B3-194C-A70C-7A89FBE7B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>
            <a:extLst>
              <a:ext uri="{FF2B5EF4-FFF2-40B4-BE49-F238E27FC236}">
                <a16:creationId xmlns:a16="http://schemas.microsoft.com/office/drawing/2014/main" id="{DFD71B25-E673-0A4A-A0DB-7C14DEBB6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3B7E5915-9DFD-634A-BBC6-F50285A90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7B6F412-998E-B143-B248-430076B50FD7}" type="slidenum">
              <a:rPr lang="en-GB" altLang="en-US" sz="1200" smtClean="0"/>
              <a:pPr/>
              <a:t>13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A4BDA56D-721E-564D-9C1C-CF52F5EF6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F4B12BD5-D2E9-EC40-877E-14B4C6709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AD49EA7A-86AB-A449-BE64-F9640AB8F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6948E61-23C0-4640-83D1-54047D768D25}" type="slidenum">
              <a:rPr lang="en-GB" altLang="en-US" sz="1200" smtClean="0"/>
              <a:pPr/>
              <a:t>14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9AAAB468-5F75-F04F-BE8C-8D3C2897A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E277FB8A-DA42-754F-BEB3-05AEFC3B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181AD348-F136-0E46-8E7D-A70BB08F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7C3807E7-20C8-544C-A3C1-A3A6F394E69B}" type="slidenum">
              <a:rPr lang="en-GB" altLang="en-US" sz="1200" smtClean="0"/>
              <a:pPr/>
              <a:t>15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7DB9BCA2-1EE6-3647-8E52-539F72E0C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E09B1629-C54D-404D-ACDC-5B0D7250A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BA4A1FA2-1543-D843-8CFD-B6B4880C5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004CD894-25A4-944C-8196-A4D99E2F7F9B}" type="slidenum">
              <a:rPr lang="en-GB" altLang="en-US" sz="1200" smtClean="0"/>
              <a:pPr/>
              <a:t>16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D39CCDD5-F341-5A45-8AE9-F82801532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31367A38-77B8-644F-B6BA-E2651D60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F34EA361-C24C-5549-930D-A945A1D9E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E37AF0C6-2B91-984F-8483-36C1049F8175}" type="slidenum">
              <a:rPr lang="en-GB" altLang="en-US" sz="1200" smtClean="0"/>
              <a:pPr/>
              <a:t>17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>
            <a:extLst>
              <a:ext uri="{FF2B5EF4-FFF2-40B4-BE49-F238E27FC236}">
                <a16:creationId xmlns:a16="http://schemas.microsoft.com/office/drawing/2014/main" id="{12C7A503-B0F9-504D-BEC7-F4EA43329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>
            <a:extLst>
              <a:ext uri="{FF2B5EF4-FFF2-40B4-BE49-F238E27FC236}">
                <a16:creationId xmlns:a16="http://schemas.microsoft.com/office/drawing/2014/main" id="{F6F074B7-D7A8-E349-BEA7-1062826A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C071B4C3-78B1-0B41-B57A-1DA81F6BD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21C11D9-046B-AB47-B3AD-25426A1F55CB}" type="slidenum">
              <a:rPr lang="en-GB" altLang="en-US" sz="1200" smtClean="0"/>
              <a:pPr/>
              <a:t>18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3A65B6E4-1392-7142-8454-44CBD5ED4A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847627D9-9624-9447-BBC4-04701CD64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027AE194-817A-0443-89EF-330D4444A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F312862-70FA-7341-8B68-2C2D098F6158}" type="slidenum">
              <a:rPr lang="en-GB" altLang="en-US" sz="1200" smtClean="0"/>
              <a:pPr/>
              <a:t>19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18860684-0937-C840-8801-5AEE939CC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EAE7B64D-4D64-4946-AC48-3EF6379E0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8BE9562A-F653-1E46-A29F-8AD380B2A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0DAF5848-3A87-EA44-9F6C-0EF94EA1C53B}" type="slidenum">
              <a:rPr lang="en-GB" altLang="en-US" sz="1200" smtClean="0"/>
              <a:pPr/>
              <a:t>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>
            <a:extLst>
              <a:ext uri="{FF2B5EF4-FFF2-40B4-BE49-F238E27FC236}">
                <a16:creationId xmlns:a16="http://schemas.microsoft.com/office/drawing/2014/main" id="{599A54A4-29E4-694A-A759-870895C60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Notes Placeholder 2">
            <a:extLst>
              <a:ext uri="{FF2B5EF4-FFF2-40B4-BE49-F238E27FC236}">
                <a16:creationId xmlns:a16="http://schemas.microsoft.com/office/drawing/2014/main" id="{B40AA86F-493B-8F40-A739-ED2C37D5C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F91062AB-BD95-454B-93ED-5ED18F166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155D493F-3A41-7B46-BA1E-D72BFC4A8570}" type="slidenum">
              <a:rPr lang="en-GB" altLang="en-US" sz="1200" smtClean="0"/>
              <a:pPr/>
              <a:t>20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>
            <a:extLst>
              <a:ext uri="{FF2B5EF4-FFF2-40B4-BE49-F238E27FC236}">
                <a16:creationId xmlns:a16="http://schemas.microsoft.com/office/drawing/2014/main" id="{CA2BA4B4-59B1-B94C-8CF7-7DA3249EC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2" name="Notes Placeholder 2">
            <a:extLst>
              <a:ext uri="{FF2B5EF4-FFF2-40B4-BE49-F238E27FC236}">
                <a16:creationId xmlns:a16="http://schemas.microsoft.com/office/drawing/2014/main" id="{6631D038-9005-A644-B85B-D1B698442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Replace with 4.13</a:t>
            </a: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50BBCF50-8BFD-A846-9207-05FFCC98B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86EF054B-95E7-C142-BCD0-99C616949482}" type="slidenum">
              <a:rPr lang="en-GB" altLang="en-US" sz="1200" smtClean="0"/>
              <a:pPr/>
              <a:t>21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>
            <a:extLst>
              <a:ext uri="{FF2B5EF4-FFF2-40B4-BE49-F238E27FC236}">
                <a16:creationId xmlns:a16="http://schemas.microsoft.com/office/drawing/2014/main" id="{880BEC25-F0CC-AE4D-A58C-98DF586BB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0" name="Notes Placeholder 2">
            <a:extLst>
              <a:ext uri="{FF2B5EF4-FFF2-40B4-BE49-F238E27FC236}">
                <a16:creationId xmlns:a16="http://schemas.microsoft.com/office/drawing/2014/main" id="{D977D2C5-A199-A34F-99E2-B0BED78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A1927AE6-F96B-CF46-B0A0-D575421FC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5827269-7D0B-9B46-9402-F250ECCD148A}" type="slidenum">
              <a:rPr lang="en-GB" altLang="en-US" sz="1200" smtClean="0"/>
              <a:pPr/>
              <a:t>22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A42426B7-39F5-C74C-8AA9-90AC08E59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27715A5F-8C6E-9543-B5E3-5B6379E88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02403" name="Slide Number Placeholder 3">
            <a:extLst>
              <a:ext uri="{FF2B5EF4-FFF2-40B4-BE49-F238E27FC236}">
                <a16:creationId xmlns:a16="http://schemas.microsoft.com/office/drawing/2014/main" id="{F9A16505-E9B2-5044-B72C-78C5AFCF84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6427FFE3-4DBA-624D-BCB7-975FDF6BD1A9}" type="slidenum">
              <a:rPr lang="en-GB" altLang="en-US" sz="1200" smtClean="0"/>
              <a:pPr/>
              <a:t>24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31FE315B-E13D-C742-A87A-9AEFBB2235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6D3B78FB-96F4-0743-8C19-FFED6706D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4600001E-5598-9640-B400-9B2E14F2A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3916F8E4-4074-D44A-94A6-200673A9EAE4}" type="slidenum">
              <a:rPr lang="en-GB" altLang="en-US" sz="1200" smtClean="0"/>
              <a:pPr/>
              <a:t>3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70C81E14-F9B9-1141-93D9-FE9CAF949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13B46849-3BF6-8D45-B933-68A428498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A333676D-2E72-1B4C-8D32-B0853F094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6A7EB41-FC0F-114B-8389-51190592632C}" type="slidenum">
              <a:rPr lang="en-GB" altLang="en-US" sz="1200" smtClean="0"/>
              <a:pPr/>
              <a:t>4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358FDBA2-5536-AF41-91E9-9110C2789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DBEC392C-E9C1-F845-9AAA-AE1EA753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5F7DB65-55D3-7847-99D4-B533F0CA1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97A5D1A8-2412-494F-892C-71E50B69AF29}" type="slidenum">
              <a:rPr lang="en-GB" altLang="en-US" sz="1200" smtClean="0"/>
              <a:pPr/>
              <a:t>5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42ACF028-D2E7-D345-8E6D-5D0C3AD2E0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7CE07F56-9621-F840-9CD0-51D79AF94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5D1FC5DC-BB5C-3B4E-9746-E9758704F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8DB486-91C4-DD4A-9393-E716FCFF5F7C}" type="slidenum">
              <a:rPr lang="en-GB" altLang="en-US" sz="1200" smtClean="0"/>
              <a:pPr/>
              <a:t>6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97E4EE51-A0DB-F648-AF83-D8B48328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4E4E8C98-F5A9-3E4B-99CB-F6170B27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57ADBB22-E060-E644-9B4D-8CDBEE6E4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C2592A8-D2B3-AF4E-80FA-0648634B870F}" type="slidenum">
              <a:rPr lang="en-GB" altLang="en-US" sz="1200" smtClean="0"/>
              <a:pPr/>
              <a:t>7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97628E21-828D-7C4C-8B0D-90DAC78BEB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83870750-4A5B-1541-8459-B73B2E3D1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C4C69C4E-1693-424E-982A-318BAD8BE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056F979C-F855-5A41-A3F2-30B921736DB1}" type="slidenum">
              <a:rPr lang="en-GB" altLang="en-US" sz="1200" smtClean="0"/>
              <a:pPr/>
              <a:t>8</a:t>
            </a:fld>
            <a:endParaRPr lang="en-GB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5822D6F9-E4DA-6941-B0A4-10607541C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40EDCC76-90EB-E34E-85F8-383409B35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5FCF8F9F-6864-534D-AAEA-09BF46E13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8EBE5A2B-396E-584F-8F12-1C580D5A23BA}" type="slidenum">
              <a:rPr lang="en-GB" altLang="en-US" sz="1200" smtClean="0"/>
              <a:pPr/>
              <a:t>9</a:t>
            </a:fld>
            <a:endParaRPr lang="en-GB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5AD0DAB-50AF-204D-93E9-0F992BBA2D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8D4137FD-5061-DC41-A740-EDA9ECB83782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58FAA54-51C3-F94D-8ECD-0A1548B89B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2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4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9552532-A136-A348-AF60-67FDFD40F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70AE1D7E-E471-DE45-BFB6-A1BC91A256AA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684F4CD-03E0-E645-9DDA-F81F4D7303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70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9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9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3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3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968E6-A768-CD42-8EF4-D35791A1844C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1B69-0AAE-174E-A31C-321543C7A8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80493FA7-4971-294C-87BD-2B347B658B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1074738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sz="800">
                <a:solidFill>
                  <a:schemeClr val="bg1"/>
                </a:solidFill>
                <a:latin typeface="Arial" panose="020B0604020202020204" pitchFamily="34" charset="0"/>
              </a:rPr>
              <a:t>Slide 4.</a:t>
            </a:r>
            <a:fld id="{64141AE8-B585-9442-84CE-C27D52EA7862}" type="slidenum">
              <a:rPr lang="en-GB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defRPr/>
              </a:pPr>
              <a:t>‹#›</a:t>
            </a:fld>
            <a:endParaRPr lang="en-GB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FC1397F-6AD0-014C-889A-2B5A3004B3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3" y="6524625"/>
            <a:ext cx="11522075" cy="188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Chaffey, </a:t>
            </a:r>
            <a:r>
              <a:rPr lang="en-IN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Digital Business and E-commerce Management Powerpoints on the Web,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6</a:t>
            </a:r>
            <a:r>
              <a:rPr lang="en-IN" altLang="en-US" sz="800" baseline="3000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IN" altLang="en-US" sz="800">
                <a:solidFill>
                  <a:srgbClr val="000000"/>
                </a:solidFill>
                <a:latin typeface="Arial" panose="020B0604020202020204" pitchFamily="34" charset="0"/>
              </a:rPr>
              <a:t> edition © Marketing Insights Limited 2015</a:t>
            </a:r>
            <a:endParaRPr lang="en-GB" alt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2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CD71B1E8-97AC-ED4D-8667-5E5856DE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40430"/>
            <a:ext cx="4245429" cy="22063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630238" indent="-630238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Chapter 4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E-environment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-2</a:t>
            </a:r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298" name="Picture 3" descr="A picture containing computer, many, parking, street&#10;&#10;Description automatically generated">
            <a:extLst>
              <a:ext uri="{FF2B5EF4-FFF2-40B4-BE49-F238E27FC236}">
                <a16:creationId xmlns:a16="http://schemas.microsoft.com/office/drawing/2014/main" id="{44BDB92F-37EB-DE4E-88DA-AA3522C9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/>
          <a:stretch>
            <a:fillRect/>
          </a:stretch>
        </p:blipFill>
        <p:spPr bwMode="auto">
          <a:xfrm>
            <a:off x="6085115" y="1277104"/>
            <a:ext cx="5466806" cy="27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93D8DE4-0D56-5C4E-ACC9-492016CF95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Privacy and Trust in e-commerce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D1F92648-8756-8942-A13B-46CFF01E168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altLang="en-US" sz="2000" b="1"/>
              <a:t>Ethical standards</a:t>
            </a:r>
            <a:r>
              <a:rPr lang="en-US" altLang="en-US" sz="2000"/>
              <a:t> are personal or business practices or behaviour generally considered acceptable by society.</a:t>
            </a:r>
          </a:p>
          <a:p>
            <a:pPr marL="457200"/>
            <a:r>
              <a:rPr lang="en-US" altLang="en-US" sz="2000"/>
              <a:t>Ethical issues and associated laws constitute an important  consideration of the Internet business environment for marketers. Privacy is key of them</a:t>
            </a:r>
          </a:p>
          <a:p>
            <a:pPr marL="457200"/>
            <a:r>
              <a:rPr lang="en-US" altLang="en-US" sz="2000" b="1"/>
              <a:t>Privacy</a:t>
            </a:r>
            <a:r>
              <a:rPr lang="en-US" altLang="en-US" sz="2000"/>
              <a:t> refers to a moral right of individuals to avoid intrusion into their personal affairs by third parties.</a:t>
            </a:r>
          </a:p>
          <a:p>
            <a:pPr marL="457200"/>
            <a:endParaRPr lang="en-US" altLang="en-US" sz="2000"/>
          </a:p>
          <a:p>
            <a:pPr marL="457200"/>
            <a:endParaRPr lang="en-US" altLang="en-US" sz="2000"/>
          </a:p>
        </p:txBody>
      </p:sp>
      <p:pic>
        <p:nvPicPr>
          <p:cNvPr id="73732" name="Picture 1">
            <a:extLst>
              <a:ext uri="{FF2B5EF4-FFF2-40B4-BE49-F238E27FC236}">
                <a16:creationId xmlns:a16="http://schemas.microsoft.com/office/drawing/2014/main" id="{BFF31956-BA3A-5449-9903-9EEC4907E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" b="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20931B80-24AD-9344-8FC2-E4568C1714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Ethical issues and data protection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5B3A484-53C9-3F46-A5B6-B2BA7ABA93B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/>
            <a:r>
              <a:rPr lang="en-US" altLang="en-US" sz="1700"/>
              <a:t>Ethical issues concerned with personal information ownership have been usefully summarised by Mason (1986) into four areas:</a:t>
            </a:r>
          </a:p>
          <a:p>
            <a:pPr marL="400050"/>
            <a:r>
              <a:rPr lang="en-US" altLang="en-US" sz="1700" i="1" u="sng"/>
              <a:t>Privacy</a:t>
            </a:r>
            <a:r>
              <a:rPr lang="en-US" altLang="en-US" sz="1700"/>
              <a:t> – what information is held about the individual? (Ex:TalkTalk Cyber attack on 2015)</a:t>
            </a:r>
          </a:p>
          <a:p>
            <a:pPr marL="400050"/>
            <a:r>
              <a:rPr lang="en-US" altLang="en-US" sz="1700" i="1" u="sng"/>
              <a:t>Accuracy</a:t>
            </a:r>
            <a:r>
              <a:rPr lang="en-US" altLang="en-US" sz="1700"/>
              <a:t> – is it correct?</a:t>
            </a:r>
          </a:p>
          <a:p>
            <a:pPr marL="400050"/>
            <a:r>
              <a:rPr lang="en-US" altLang="en-US" sz="1700" i="1" u="sng"/>
              <a:t>Property </a:t>
            </a:r>
            <a:r>
              <a:rPr lang="en-US" altLang="en-US" sz="1700"/>
              <a:t>– who owns it and how can ownership be transferred?</a:t>
            </a:r>
          </a:p>
          <a:p>
            <a:pPr marL="400050"/>
            <a:r>
              <a:rPr lang="en-US" altLang="en-US" sz="1700" i="1" u="sng"/>
              <a:t>Accessibility</a:t>
            </a:r>
            <a:r>
              <a:rPr lang="en-US" altLang="en-US" sz="1700"/>
              <a:t> – who is allowed to access this information, and under which conditions?</a:t>
            </a:r>
          </a:p>
        </p:txBody>
      </p:sp>
      <p:pic>
        <p:nvPicPr>
          <p:cNvPr id="75780" name="Picture 1">
            <a:extLst>
              <a:ext uri="{FF2B5EF4-FFF2-40B4-BE49-F238E27FC236}">
                <a16:creationId xmlns:a16="http://schemas.microsoft.com/office/drawing/2014/main" id="{61D0B1AD-964B-5B4C-A60B-8EE69DDA7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" b="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4">
            <a:extLst>
              <a:ext uri="{FF2B5EF4-FFF2-40B4-BE49-F238E27FC236}">
                <a16:creationId xmlns:a16="http://schemas.microsoft.com/office/drawing/2014/main" id="{8DAEAA1B-8BF0-AF41-8F42-93B750AD1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188913"/>
            <a:ext cx="76898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Table 4.3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Identity fraud categories in the UK</a:t>
            </a:r>
            <a:b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800" i="1">
                <a:solidFill>
                  <a:schemeClr val="bg1"/>
                </a:solidFill>
                <a:latin typeface="Arial" panose="020B0604020202020204" pitchFamily="34" charset="0"/>
              </a:rPr>
              <a:t>Source</a:t>
            </a:r>
            <a:r>
              <a:rPr lang="en-US" altLang="en-US" sz="800">
                <a:solidFill>
                  <a:schemeClr val="bg1"/>
                </a:solidFill>
                <a:latin typeface="Arial" panose="020B0604020202020204" pitchFamily="34" charset="0"/>
              </a:rPr>
              <a:t>: CIFAS (2013).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38361791-A5E9-4649-80E0-C11CC62B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765175"/>
            <a:ext cx="11449050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6" descr="Z:\Graphics\Powerpoint\PE_UK\PE217-Chaffey\Final files\GIF\CH04\M04NT06A.gif">
            <a:extLst>
              <a:ext uri="{FF2B5EF4-FFF2-40B4-BE49-F238E27FC236}">
                <a16:creationId xmlns:a16="http://schemas.microsoft.com/office/drawing/2014/main" id="{CF438905-045D-2542-A36B-79CFE63D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549275"/>
            <a:ext cx="115919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6" descr="Z:\Graphics\Powerpoint\PE_UK\PE217-Chaffey\Final files\GIF\CH04\M04NT06B.gif">
            <a:extLst>
              <a:ext uri="{FF2B5EF4-FFF2-40B4-BE49-F238E27FC236}">
                <a16:creationId xmlns:a16="http://schemas.microsoft.com/office/drawing/2014/main" id="{A2E5F4D8-A4AD-C942-911A-4231719F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7"/>
          <a:stretch>
            <a:fillRect/>
          </a:stretch>
        </p:blipFill>
        <p:spPr bwMode="auto">
          <a:xfrm>
            <a:off x="192088" y="3517900"/>
            <a:ext cx="115919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59C278DA-51E1-984F-A704-E16708B92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-20638"/>
            <a:ext cx="4305300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12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Table 4.4 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Types of information collected online and related technologies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B439E74-1110-684A-9350-8942C7EC60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Ethics – Fletcher’</a:t>
            </a:r>
            <a:r>
              <a:rPr lang="en-US" altLang="ja-JP" sz="4800" b="1"/>
              <a:t>s view</a:t>
            </a:r>
            <a:endParaRPr lang="en-US" altLang="en-US" sz="4800" b="1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FB8F74E-4251-5A4C-BB6D-4689517660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1000">
              <a:defRPr/>
            </a:pPr>
            <a:r>
              <a:rPr lang="en-US" sz="1900"/>
              <a:t>Fletcher (2001) provides an alternative perspective, raising these issues of concern </a:t>
            </a:r>
            <a:br>
              <a:rPr lang="en-US" sz="1900"/>
            </a:br>
            <a:r>
              <a:rPr lang="en-US" sz="1900"/>
              <a:t>for both the individual and the marketer:</a:t>
            </a:r>
          </a:p>
          <a:p>
            <a:pPr marL="760413">
              <a:defRPr/>
            </a:pPr>
            <a:r>
              <a:rPr lang="en-US" sz="1900" u="sng"/>
              <a:t>Transparency</a:t>
            </a:r>
            <a:r>
              <a:rPr lang="en-US" sz="1900"/>
              <a:t> – who is collecting what information?</a:t>
            </a:r>
          </a:p>
          <a:p>
            <a:pPr marL="760413">
              <a:defRPr/>
            </a:pPr>
            <a:r>
              <a:rPr lang="en-US" sz="1900"/>
              <a:t>2. </a:t>
            </a:r>
            <a:r>
              <a:rPr lang="en-US" sz="1900" u="sng"/>
              <a:t>Security</a:t>
            </a:r>
            <a:r>
              <a:rPr lang="en-US" sz="1900"/>
              <a:t> – how is information protected once collected by a company?</a:t>
            </a:r>
          </a:p>
          <a:p>
            <a:pPr marL="760413">
              <a:defRPr/>
            </a:pPr>
            <a:r>
              <a:rPr lang="en-US" sz="1900"/>
              <a:t>3. </a:t>
            </a:r>
            <a:r>
              <a:rPr lang="en-US" sz="1900" u="sng"/>
              <a:t>Liability</a:t>
            </a:r>
            <a:r>
              <a:rPr lang="en-US" sz="1900"/>
              <a:t> – who is responsible if data are abused?</a:t>
            </a:r>
          </a:p>
        </p:txBody>
      </p:sp>
      <p:pic>
        <p:nvPicPr>
          <p:cNvPr id="81924" name="Picture 1">
            <a:extLst>
              <a:ext uri="{FF2B5EF4-FFF2-40B4-BE49-F238E27FC236}">
                <a16:creationId xmlns:a16="http://schemas.microsoft.com/office/drawing/2014/main" id="{0C8FD6A2-A6E0-4340-A53F-0B191D0B0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r="7370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EB84333-01A1-A24C-A58B-B7DD8874F4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The eight principles for data protection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971" name="Rectangle 3">
            <a:extLst>
              <a:ext uri="{FF2B5EF4-FFF2-40B4-BE49-F238E27FC236}">
                <a16:creationId xmlns:a16="http://schemas.microsoft.com/office/drawing/2014/main" id="{06B67A2E-ABB5-E24C-B082-C560E1640D3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>
              <a:spcBef>
                <a:spcPct val="10000"/>
              </a:spcBef>
            </a:pPr>
            <a:r>
              <a:rPr lang="en-US" altLang="en-US" sz="2000"/>
              <a:t>Fairly and lawfully processed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Processed for limited purposes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Adequate, relevant and not excessive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Accurate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Not kept longer than necessary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Processed in accordance with the data subject’s rights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Secure</a:t>
            </a:r>
          </a:p>
          <a:p>
            <a:pPr marL="400050">
              <a:spcBef>
                <a:spcPct val="10000"/>
              </a:spcBef>
            </a:pPr>
            <a:r>
              <a:rPr lang="en-US" altLang="en-US" sz="2000"/>
              <a:t>Not transferred to countries without adequate protection.</a:t>
            </a:r>
          </a:p>
        </p:txBody>
      </p:sp>
      <p:pic>
        <p:nvPicPr>
          <p:cNvPr id="83972" name="Picture 1">
            <a:extLst>
              <a:ext uri="{FF2B5EF4-FFF2-40B4-BE49-F238E27FC236}">
                <a16:creationId xmlns:a16="http://schemas.microsoft.com/office/drawing/2014/main" id="{5F988503-43B5-2F4E-B8B6-4340BD549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4">
            <a:extLst>
              <a:ext uri="{FF2B5EF4-FFF2-40B4-BE49-F238E27FC236}">
                <a16:creationId xmlns:a16="http://schemas.microsoft.com/office/drawing/2014/main" id="{6DCBFAF1-E002-5546-BF13-C728FFE6F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88913"/>
            <a:ext cx="10082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Figure 4.8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Information flows that need to be understood for compliance with data protection legislation</a:t>
            </a:r>
          </a:p>
        </p:txBody>
      </p:sp>
      <p:pic>
        <p:nvPicPr>
          <p:cNvPr id="86019" name="Picture 6" descr="Z:\Graphics\Powerpoint\PE_UK\PE217-Chaffey\Final files\GIF\CH04\M04NF008.gif">
            <a:extLst>
              <a:ext uri="{FF2B5EF4-FFF2-40B4-BE49-F238E27FC236}">
                <a16:creationId xmlns:a16="http://schemas.microsoft.com/office/drawing/2014/main" id="{717362E4-C0A6-E24E-B6E5-2EFD6DE4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81075"/>
            <a:ext cx="10729913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DFBE9BD8-6466-F942-B02E-FDBBF63D6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b="1"/>
              <a:t>Localisation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293B71-27DD-FB40-856B-93DA4221425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/>
            <a:r>
              <a:rPr lang="en-US" altLang="en-US" sz="1700"/>
              <a:t>Tailoring of web-site information for individual countries or regions is referred to as Localisation</a:t>
            </a:r>
          </a:p>
          <a:p>
            <a:pPr marL="400050"/>
            <a:r>
              <a:rPr lang="en-US" altLang="en-US" sz="1700"/>
              <a:t>Singh and Pereira (2005) provide an evaluation framework for the level of localisation:</a:t>
            </a:r>
          </a:p>
          <a:p>
            <a:pPr marL="760413" lvl="1">
              <a:buSzTx/>
            </a:pPr>
            <a:r>
              <a:rPr lang="en-US" altLang="en-US" sz="1700" b="1"/>
              <a:t>Standardised websites (not localised)</a:t>
            </a:r>
            <a:r>
              <a:rPr lang="en-US" altLang="en-US" sz="1700"/>
              <a:t>. A single site serves all customer segments (domestic and international).</a:t>
            </a:r>
          </a:p>
          <a:p>
            <a:pPr marL="760413" lvl="1">
              <a:buSzTx/>
            </a:pPr>
            <a:r>
              <a:rPr lang="en-US" altLang="en-US" sz="1700" b="1"/>
              <a:t>Semi-localised websites</a:t>
            </a:r>
            <a:r>
              <a:rPr lang="en-US" altLang="en-US" sz="1700"/>
              <a:t>. A single site serves all customers; however, there will be contact information about foreign subsidiaries available for international customers. Many sites fall into this category.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068" name="Picture 1">
            <a:extLst>
              <a:ext uri="{FF2B5EF4-FFF2-40B4-BE49-F238E27FC236}">
                <a16:creationId xmlns:a16="http://schemas.microsoft.com/office/drawing/2014/main" id="{7D196EA1-31FA-1840-9976-239605E31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8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A3444BF6-A0EA-C347-A9CE-573BBE1302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Localisation (Continued)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4FADAB1-87CF-5043-A8BF-1447854C075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04838" lvl="1"/>
            <a:r>
              <a:rPr lang="en-US" altLang="en-US" sz="1300" b="1"/>
              <a:t>Localised websites</a:t>
            </a:r>
            <a:r>
              <a:rPr lang="en-US" altLang="en-US" sz="1300"/>
              <a:t>. Country-specific websites with language translation for international customers, wherever relevant. 3M (www.3m.com) has adapted the websites for many countries to local language versions. It initially focused on the major websites.</a:t>
            </a:r>
          </a:p>
          <a:p>
            <a:pPr marL="604838" lvl="1"/>
            <a:r>
              <a:rPr lang="en-US" altLang="en-US" sz="1300" b="1"/>
              <a:t>Highly localised websites</a:t>
            </a:r>
            <a:r>
              <a:rPr lang="en-US" altLang="en-US" sz="1300"/>
              <a:t>. Country-specific websites with language translation; they also include other localisation efforts in terms of time, date, postcode, currency formats, etc. Dell (</a:t>
            </a:r>
            <a:r>
              <a:rPr lang="en-US" altLang="en-US" sz="1300" i="1"/>
              <a:t>www.dell.com</a:t>
            </a:r>
            <a:r>
              <a:rPr lang="en-US" altLang="en-US" sz="1300"/>
              <a:t>) provides highly localised websites.</a:t>
            </a:r>
          </a:p>
          <a:p>
            <a:pPr marL="604838" lvl="1"/>
            <a:r>
              <a:rPr lang="en-US" altLang="en-US" sz="1300" b="1"/>
              <a:t>Culturally customised websites</a:t>
            </a:r>
            <a:r>
              <a:rPr lang="en-US" altLang="en-US" sz="1300"/>
              <a:t>. Websites reflecting complete ‘</a:t>
            </a:r>
            <a:r>
              <a:rPr lang="en-US" altLang="ja-JP" sz="1300"/>
              <a:t>immersion’ in the culture of target customer segments; as such, targeting a particular country may mean providing multiple websites for that country depending on the dominant cultures present. Durex (</a:t>
            </a:r>
            <a:r>
              <a:rPr lang="en-US" altLang="ja-JP" sz="1300" i="1"/>
              <a:t>www.durex.com</a:t>
            </a:r>
            <a:r>
              <a:rPr lang="en-US" altLang="ja-JP" sz="1300"/>
              <a:t>) is a good example of a culturally customised website.</a:t>
            </a:r>
            <a:endParaRPr lang="en-US" altLang="en-US" sz="1300"/>
          </a:p>
        </p:txBody>
      </p:sp>
      <p:pic>
        <p:nvPicPr>
          <p:cNvPr id="90116" name="Picture 1">
            <a:extLst>
              <a:ext uri="{FF2B5EF4-FFF2-40B4-BE49-F238E27FC236}">
                <a16:creationId xmlns:a16="http://schemas.microsoft.com/office/drawing/2014/main" id="{4BBD9D4C-8852-2B47-9B13-57880A3B8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4497" b="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123723B3-A69B-FB46-ADA4-EA8EF14D2D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b="1"/>
              <a:t>Economic/political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C8B9453-7F7F-834A-AE09-DB3EC6DC0B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81000">
              <a:defRPr/>
            </a:pPr>
            <a:r>
              <a:rPr lang="en-US" sz="1700"/>
              <a:t>Ensuring companies competitiveness</a:t>
            </a:r>
          </a:p>
          <a:p>
            <a:pPr marL="760413" lvl="1">
              <a:buSzTx/>
              <a:defRPr/>
            </a:pPr>
            <a:r>
              <a:rPr lang="en-US" sz="1700"/>
              <a:t>Funding for education and technology</a:t>
            </a:r>
          </a:p>
          <a:p>
            <a:pPr marL="760413" lvl="1">
              <a:buSzTx/>
              <a:defRPr/>
            </a:pPr>
            <a:r>
              <a:rPr lang="en-US" sz="1700"/>
              <a:t>Promoting new technology for example, broadband 12% in UK, 70% Taiwan, South Korea</a:t>
            </a:r>
          </a:p>
          <a:p>
            <a:pPr marL="400050">
              <a:defRPr/>
            </a:pPr>
            <a:r>
              <a:rPr lang="en-US" sz="1700"/>
              <a:t>Achieving government efficiencies</a:t>
            </a:r>
          </a:p>
          <a:p>
            <a:pPr marL="760413" lvl="1">
              <a:buSzTx/>
              <a:defRPr/>
            </a:pPr>
            <a:r>
              <a:rPr lang="en-US" sz="1700"/>
              <a:t>E-government – all UK services online by 2005</a:t>
            </a:r>
          </a:p>
          <a:p>
            <a:pPr marL="760413" lvl="1">
              <a:buSzTx/>
              <a:defRPr/>
            </a:pPr>
            <a:r>
              <a:rPr lang="en-US" sz="1700"/>
              <a:t>Singapore </a:t>
            </a:r>
            <a:r>
              <a:rPr lang="en-US" altLang="en-US" sz="1700"/>
              <a:t>‘</a:t>
            </a:r>
            <a:r>
              <a:rPr lang="en-US" sz="1700"/>
              <a:t>Intelligent Island</a:t>
            </a:r>
            <a:r>
              <a:rPr lang="en-US" altLang="en-US" sz="1700"/>
              <a:t>’</a:t>
            </a:r>
            <a:endParaRPr lang="en-US" sz="1700"/>
          </a:p>
          <a:p>
            <a:pPr marL="400050">
              <a:defRPr/>
            </a:pPr>
            <a:r>
              <a:rPr lang="en-US" sz="1700"/>
              <a:t>Taxation regimes</a:t>
            </a:r>
          </a:p>
          <a:p>
            <a:pPr marL="760413" lvl="1">
              <a:buSzTx/>
              <a:defRPr/>
            </a:pPr>
            <a:r>
              <a:rPr lang="en-US" sz="1700"/>
              <a:t>Legislation for offshore trading.</a:t>
            </a:r>
          </a:p>
        </p:txBody>
      </p:sp>
      <p:pic>
        <p:nvPicPr>
          <p:cNvPr id="92164" name="Picture 1">
            <a:extLst>
              <a:ext uri="{FF2B5EF4-FFF2-40B4-BE49-F238E27FC236}">
                <a16:creationId xmlns:a16="http://schemas.microsoft.com/office/drawing/2014/main" id="{EAB33362-F338-AF49-916D-C07AD2987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0" r="17656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>
            <a:extLst>
              <a:ext uri="{FF2B5EF4-FFF2-40B4-BE49-F238E27FC236}">
                <a16:creationId xmlns:a16="http://schemas.microsoft.com/office/drawing/2014/main" id="{CED035AC-D388-EE4E-B2E4-BF8475933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118570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4">
            <a:extLst>
              <a:ext uri="{FF2B5EF4-FFF2-40B4-BE49-F238E27FC236}">
                <a16:creationId xmlns:a16="http://schemas.microsoft.com/office/drawing/2014/main" id="{3DFD51C0-F1F5-D442-A440-31572BC50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476250"/>
            <a:ext cx="29527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IN" altLang="en-US">
                <a:solidFill>
                  <a:schemeClr val="bg1"/>
                </a:solidFill>
                <a:latin typeface="Arial" panose="020B0604020202020204" pitchFamily="34" charset="0"/>
              </a:rPr>
              <a:t>Applications of using the Internet</a:t>
            </a:r>
            <a:br>
              <a:rPr lang="en-IN" altLang="en-US" sz="18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IN" altLang="en-US" sz="800" i="1">
                <a:solidFill>
                  <a:schemeClr val="bg1"/>
                </a:solidFill>
                <a:latin typeface="Arial" panose="020B0604020202020204" pitchFamily="34" charset="0"/>
              </a:rPr>
              <a:t>Source</a:t>
            </a:r>
            <a:r>
              <a:rPr lang="en-IN" altLang="en-US" sz="800">
                <a:solidFill>
                  <a:schemeClr val="bg1"/>
                </a:solidFill>
                <a:latin typeface="Arial" panose="020B0604020202020204" pitchFamily="34" charset="0"/>
              </a:rPr>
              <a:t>: EuroStat (2012).</a:t>
            </a:r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EDDCC864-B187-004C-996E-2DCAB31E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15888"/>
            <a:ext cx="5184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4">
            <a:extLst>
              <a:ext uri="{FF2B5EF4-FFF2-40B4-BE49-F238E27FC236}">
                <a16:creationId xmlns:a16="http://schemas.microsoft.com/office/drawing/2014/main" id="{BDEFAB84-BA4B-B840-8000-C20AE55B1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620713"/>
            <a:ext cx="8697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Figure 4.12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Diffusion</a:t>
            </a: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–adoption curve of a Gartner hype cycle</a:t>
            </a:r>
          </a:p>
        </p:txBody>
      </p:sp>
      <p:pic>
        <p:nvPicPr>
          <p:cNvPr id="94211" name="Picture 6" descr="Z:\Graphics\Powerpoint\PE_UK\PE217-Chaffey\Final files\GIF\CH04\M04NF012.gif">
            <a:extLst>
              <a:ext uri="{FF2B5EF4-FFF2-40B4-BE49-F238E27FC236}">
                <a16:creationId xmlns:a16="http://schemas.microsoft.com/office/drawing/2014/main" id="{EAAD8E21-ECD0-9945-81A1-6AA63D5A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268413"/>
            <a:ext cx="1108868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>
            <a:extLst>
              <a:ext uri="{FF2B5EF4-FFF2-40B4-BE49-F238E27FC236}">
                <a16:creationId xmlns:a16="http://schemas.microsoft.com/office/drawing/2014/main" id="{B4EC6896-1876-904F-A439-C4D3B2C9F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333375"/>
            <a:ext cx="73453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200">
                <a:solidFill>
                  <a:srgbClr val="000000"/>
                </a:solidFill>
                <a:latin typeface="Arial" panose="020B0604020202020204" pitchFamily="34" charset="0"/>
              </a:rPr>
              <a:t>Figure 4.13 </a:t>
            </a:r>
            <a:r>
              <a:rPr lang="en-GB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Example of a Gartner hype cycle</a:t>
            </a:r>
          </a:p>
          <a:p>
            <a:r>
              <a:rPr lang="en-US" altLang="en-US" sz="800" i="1">
                <a:solidFill>
                  <a:srgbClr val="000000"/>
                </a:solidFill>
                <a:latin typeface="Arial" panose="020B0604020202020204" pitchFamily="34" charset="0"/>
              </a:rPr>
              <a:t>Source</a:t>
            </a:r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: Gartner (2010).</a:t>
            </a:r>
          </a:p>
        </p:txBody>
      </p:sp>
      <p:pic>
        <p:nvPicPr>
          <p:cNvPr id="96259" name="Picture 5" descr="M04NF013">
            <a:extLst>
              <a:ext uri="{FF2B5EF4-FFF2-40B4-BE49-F238E27FC236}">
                <a16:creationId xmlns:a16="http://schemas.microsoft.com/office/drawing/2014/main" id="{CB7D857F-4B92-5947-98ED-A6550E35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692150"/>
            <a:ext cx="74168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Box 1">
            <a:extLst>
              <a:ext uri="{FF2B5EF4-FFF2-40B4-BE49-F238E27FC236}">
                <a16:creationId xmlns:a16="http://schemas.microsoft.com/office/drawing/2014/main" id="{EA60A999-CC5D-9F46-BB22-235CF6E61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115888"/>
            <a:ext cx="4464050" cy="6556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Technology trigger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First phase, or breakthrough that generates significant press and interest</a:t>
            </a:r>
          </a:p>
          <a:p>
            <a:pPr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Peak of inflated expectations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: 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A frenzy of publicity generated over-enthusiasm and unrealistic expectations.</a:t>
            </a:r>
          </a:p>
          <a:p>
            <a:pPr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Trough of disillusionment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: 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They fail to meet expectations and quickly become unfashionable, consequently abandoned.</a:t>
            </a:r>
          </a:p>
          <a:p>
            <a:pPr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Slope of enlightenment: 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Some companies still continue through and experiment to understand the benefits and practical application of the technology </a:t>
            </a:r>
          </a:p>
          <a:p>
            <a:pPr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Plateau of productivity: 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Technology becomes increasingly stable as it become widely demonstrated and accepted.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>
            <a:extLst>
              <a:ext uri="{FF2B5EF4-FFF2-40B4-BE49-F238E27FC236}">
                <a16:creationId xmlns:a16="http://schemas.microsoft.com/office/drawing/2014/main" id="{326E8957-8839-7247-9192-0CBAEC568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620713"/>
            <a:ext cx="5026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bg1"/>
                </a:solidFill>
                <a:latin typeface="Arial" panose="020B0604020202020204" pitchFamily="34" charset="0"/>
              </a:rPr>
              <a:t>Figure 4.15 </a:t>
            </a: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Alternative responses to changes in technology</a:t>
            </a:r>
          </a:p>
        </p:txBody>
      </p:sp>
      <p:pic>
        <p:nvPicPr>
          <p:cNvPr id="98307" name="Picture 6" descr="Z:\Graphics\Powerpoint\PE_UK\PE217-Chaffey\Final files\GIF\CH04\M04NF015.gif">
            <a:extLst>
              <a:ext uri="{FF2B5EF4-FFF2-40B4-BE49-F238E27FC236}">
                <a16:creationId xmlns:a16="http://schemas.microsoft.com/office/drawing/2014/main" id="{A9BD734D-57A9-A042-85B4-8C758553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268413"/>
            <a:ext cx="53292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Box 1">
            <a:extLst>
              <a:ext uri="{FF2B5EF4-FFF2-40B4-BE49-F238E27FC236}">
                <a16:creationId xmlns:a16="http://schemas.microsoft.com/office/drawing/2014/main" id="{C0FBD417-898A-0547-92F1-26C04001C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9275"/>
            <a:ext cx="5327650" cy="5940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b="1" dirty="0">
                <a:solidFill>
                  <a:schemeClr val="bg1"/>
                </a:solidFill>
                <a:latin typeface="+mn-lt"/>
              </a:rPr>
              <a:t>The stepped curve I </a:t>
            </a:r>
            <a:r>
              <a:rPr lang="en-US" altLang="en-US" dirty="0">
                <a:solidFill>
                  <a:schemeClr val="bg1"/>
                </a:solidFill>
                <a:latin typeface="+mn-lt"/>
              </a:rPr>
              <a:t>shows the variations in technology through time. Some may be small increments such as a new operating system.</a:t>
            </a:r>
          </a:p>
          <a:p>
            <a:pPr>
              <a:defRPr/>
            </a:pPr>
            <a:r>
              <a:rPr lang="en-US" altLang="en-US" b="1" dirty="0">
                <a:solidFill>
                  <a:schemeClr val="bg1"/>
                </a:solidFill>
                <a:latin typeface="+mn-lt"/>
              </a:rPr>
              <a:t>Line A </a:t>
            </a:r>
            <a:r>
              <a:rPr lang="en-US" altLang="en-US" dirty="0">
                <a:solidFill>
                  <a:schemeClr val="bg1"/>
                </a:solidFill>
                <a:latin typeface="+mn-lt"/>
              </a:rPr>
              <a:t>is a company that is using innovative business techniques, that adopts technology early.</a:t>
            </a:r>
          </a:p>
          <a:p>
            <a:pPr>
              <a:defRPr/>
            </a:pPr>
            <a:r>
              <a:rPr lang="en-US" altLang="en-US" b="1" dirty="0">
                <a:solidFill>
                  <a:schemeClr val="bg1"/>
                </a:solidFill>
                <a:latin typeface="+mn-lt"/>
              </a:rPr>
              <a:t>Line C </a:t>
            </a:r>
            <a:r>
              <a:rPr lang="en-US" altLang="en-US" dirty="0">
                <a:solidFill>
                  <a:schemeClr val="bg1"/>
                </a:solidFill>
                <a:latin typeface="+mn-lt"/>
              </a:rPr>
              <a:t>shows conservative adopter whose use of technology lags behind the available potential.</a:t>
            </a:r>
          </a:p>
          <a:p>
            <a:pPr>
              <a:defRPr/>
            </a:pPr>
            <a:r>
              <a:rPr lang="en-US" altLang="en-US" b="1" dirty="0">
                <a:solidFill>
                  <a:schemeClr val="bg1"/>
                </a:solidFill>
                <a:latin typeface="+mn-lt"/>
              </a:rPr>
              <a:t>Line B </a:t>
            </a:r>
            <a:r>
              <a:rPr lang="en-US" altLang="en-US" dirty="0">
                <a:solidFill>
                  <a:schemeClr val="bg1"/>
                </a:solidFill>
                <a:latin typeface="+mn-lt"/>
              </a:rPr>
              <a:t>shows the middle ground,  where a company monitors new ideas as early adopters trial them and then adopts those that will have a positive impact on the business</a:t>
            </a:r>
            <a:r>
              <a:rPr lang="en-US" altLang="en-US" b="1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>
              <a:defRPr/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EDBDF-E259-0941-A87B-B9629FD901C1}"/>
              </a:ext>
            </a:extLst>
          </p:cNvPr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summary - What we covered?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4F11D-8767-794F-9750-F2E7C9F34331}"/>
              </a:ext>
            </a:extLst>
          </p:cNvPr>
          <p:cNvSpPr txBox="1"/>
          <p:nvPr/>
        </p:nvSpPr>
        <p:spPr>
          <a:xfrm>
            <a:off x="793660" y="25995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/>
              <a:t>It is very important and essential to understand and analyse the environment that the business is going to set up.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/>
              <a:t>E-environment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/>
              <a:t>Macro and Micro environment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/>
              <a:t>SLEPT factors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/>
              <a:t>Legal, Privacy and Ethical Constraints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/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>
            <a:extLst>
              <a:ext uri="{FF2B5EF4-FFF2-40B4-BE49-F238E27FC236}">
                <a16:creationId xmlns:a16="http://schemas.microsoft.com/office/drawing/2014/main" id="{82926BC5-E04D-E844-9960-09ED18CA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692150"/>
            <a:ext cx="10874375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>
            <a:extLst>
              <a:ext uri="{FF2B5EF4-FFF2-40B4-BE49-F238E27FC236}">
                <a16:creationId xmlns:a16="http://schemas.microsoft.com/office/drawing/2014/main" id="{1E925B85-818F-4B43-8CCE-39D0DB2D7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73238"/>
            <a:ext cx="11304588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4">
            <a:extLst>
              <a:ext uri="{FF2B5EF4-FFF2-40B4-BE49-F238E27FC236}">
                <a16:creationId xmlns:a16="http://schemas.microsoft.com/office/drawing/2014/main" id="{821ADDFF-D956-B944-B00B-C005A745C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260350"/>
            <a:ext cx="820896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IN" altLang="en-US" sz="1800">
                <a:solidFill>
                  <a:schemeClr val="bg1"/>
                </a:solidFill>
                <a:latin typeface="Arial" panose="020B0604020202020204" pitchFamily="34" charset="0"/>
              </a:rPr>
              <a:t>The influence of different information sources on purchase. ZMOT = Zero Moment of Truth (before visiting store), FMOT = First Moment of Truth (in‑store)</a:t>
            </a:r>
            <a:br>
              <a:rPr lang="en-IN" altLang="en-US" sz="18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IN" altLang="en-US" sz="800" i="1">
                <a:solidFill>
                  <a:schemeClr val="bg1"/>
                </a:solidFill>
                <a:latin typeface="Arial" panose="020B0604020202020204" pitchFamily="34" charset="0"/>
              </a:rPr>
              <a:t>Source</a:t>
            </a:r>
            <a:r>
              <a:rPr lang="en-IN" altLang="en-US" sz="800">
                <a:solidFill>
                  <a:schemeClr val="bg1"/>
                </a:solidFill>
                <a:latin typeface="Arial" panose="020B0604020202020204" pitchFamily="34" charset="0"/>
              </a:rPr>
              <a:t>: Google Shopper Sciences (2011).</a:t>
            </a:r>
          </a:p>
        </p:txBody>
      </p:sp>
      <p:pic>
        <p:nvPicPr>
          <p:cNvPr id="59396" name="Picture 1">
            <a:extLst>
              <a:ext uri="{FF2B5EF4-FFF2-40B4-BE49-F238E27FC236}">
                <a16:creationId xmlns:a16="http://schemas.microsoft.com/office/drawing/2014/main" id="{B28038FC-DFCC-D843-8670-B7F4AAE1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15888"/>
            <a:ext cx="316865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DBFA76E-F130-5849-B1C8-C4A02C7971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2500" b="1"/>
              <a:t>Other Factors – </a:t>
            </a:r>
            <a:br>
              <a:rPr lang="en-US" altLang="en-US" sz="2500" b="1"/>
            </a:br>
            <a:r>
              <a:rPr lang="en-US" altLang="en-US" sz="2500"/>
              <a:t>Motivation for use of online services</a:t>
            </a:r>
            <a:endParaRPr lang="en-US" altLang="en-US" sz="2500" b="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38E35B2-8853-8542-A964-99430602663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defRPr/>
            </a:pPr>
            <a:r>
              <a:rPr lang="en-US" altLang="en-US" sz="1600"/>
              <a:t>Demographics help explain who is your buyer</a:t>
            </a:r>
          </a:p>
          <a:p>
            <a:pPr marL="457200">
              <a:defRPr/>
            </a:pPr>
            <a:r>
              <a:rPr lang="en-US" altLang="en-US" sz="1600"/>
              <a:t>Psychographic segmentation help explain why your consumer buys</a:t>
            </a:r>
          </a:p>
          <a:p>
            <a:pPr marL="457200">
              <a:defRPr/>
            </a:pPr>
            <a:r>
              <a:rPr lang="en-US" altLang="en-US" sz="1600"/>
              <a:t>Elements of psychographic segmentation include:</a:t>
            </a:r>
          </a:p>
          <a:p>
            <a:pPr marL="760413" lvl="1">
              <a:defRPr/>
            </a:pPr>
            <a:r>
              <a:rPr lang="en-US" altLang="en-US" sz="1600"/>
              <a:t>Occasion</a:t>
            </a:r>
          </a:p>
          <a:p>
            <a:pPr marL="760413" lvl="1">
              <a:defRPr/>
            </a:pPr>
            <a:r>
              <a:rPr lang="en-US" altLang="en-US" sz="1600"/>
              <a:t>Benefits sought</a:t>
            </a:r>
          </a:p>
          <a:p>
            <a:pPr marL="760413" lvl="1">
              <a:defRPr/>
            </a:pPr>
            <a:r>
              <a:rPr lang="en-US" altLang="en-US" sz="1600"/>
              <a:t>Usage rate</a:t>
            </a:r>
          </a:p>
          <a:p>
            <a:pPr marL="760413" lvl="1">
              <a:defRPr/>
            </a:pPr>
            <a:r>
              <a:rPr lang="en-US" altLang="en-US" sz="1600"/>
              <a:t>User status</a:t>
            </a:r>
          </a:p>
          <a:p>
            <a:pPr marL="760413" lvl="1">
              <a:defRPr/>
            </a:pPr>
            <a:r>
              <a:rPr lang="en-US" altLang="en-US" sz="1600"/>
              <a:t>Loyalty status</a:t>
            </a:r>
          </a:p>
          <a:p>
            <a:pPr marL="342900">
              <a:defRPr/>
            </a:pPr>
            <a:r>
              <a:rPr lang="en-US" altLang="en-US" sz="1600"/>
              <a:t>There are a number of different ways to gather data to help form the segmentation</a:t>
            </a:r>
          </a:p>
          <a:p>
            <a:pPr marL="646113" lvl="1">
              <a:defRPr/>
            </a:pPr>
            <a:r>
              <a:rPr lang="en-US" altLang="en-US" sz="1600"/>
              <a:t>Interviews, Surveys, Customer data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A762CE7A-8719-2040-84EA-C881E2C52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r="21430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494" name="Rectangle 7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9C0D2860-315E-8D4A-8BB9-0789CD60D1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b="1"/>
              <a:t>Other Factors – </a:t>
            </a:r>
            <a:br>
              <a:rPr lang="en-US" altLang="en-US" b="1"/>
            </a:br>
            <a:r>
              <a:rPr lang="en-US" altLang="en-US"/>
              <a:t>Motivating factors for using the web</a:t>
            </a:r>
            <a:endParaRPr lang="en-US" altLang="en-US" b="1"/>
          </a:p>
        </p:txBody>
      </p:sp>
      <p:sp>
        <p:nvSpPr>
          <p:cNvPr id="63495" name="Rectangle 7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6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451B511-4E0E-0F47-AE06-4F4357E62C9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altLang="en-US" sz="2000"/>
              <a:t>The four motivating factors that cut across cultures are:</a:t>
            </a:r>
          </a:p>
          <a:p>
            <a:pPr marL="760413" lvl="1"/>
            <a:r>
              <a:rPr lang="en-US" altLang="en-US" sz="2000"/>
              <a:t>Research (information acquisition)</a:t>
            </a:r>
          </a:p>
          <a:p>
            <a:pPr marL="760413" lvl="1"/>
            <a:r>
              <a:rPr lang="en-US" altLang="en-US" sz="2000"/>
              <a:t>Communication (socialization)</a:t>
            </a:r>
          </a:p>
          <a:p>
            <a:pPr marL="760413" lvl="1"/>
            <a:r>
              <a:rPr lang="en-US" altLang="en-US" sz="2000"/>
              <a:t>Surfing (Entertainment)</a:t>
            </a:r>
          </a:p>
          <a:p>
            <a:pPr marL="760413" lvl="1"/>
            <a:r>
              <a:rPr lang="en-US" altLang="en-US" sz="2000"/>
              <a:t>Shopping</a:t>
            </a:r>
          </a:p>
        </p:txBody>
      </p:sp>
      <p:pic>
        <p:nvPicPr>
          <p:cNvPr id="63492" name="Picture 1">
            <a:extLst>
              <a:ext uri="{FF2B5EF4-FFF2-40B4-BE49-F238E27FC236}">
                <a16:creationId xmlns:a16="http://schemas.microsoft.com/office/drawing/2014/main" id="{D0113FBD-3E70-9C47-A95C-D84A40EC3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1" r="1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Rectangle 7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>
            <a:extLst>
              <a:ext uri="{FF2B5EF4-FFF2-40B4-BE49-F238E27FC236}">
                <a16:creationId xmlns:a16="http://schemas.microsoft.com/office/drawing/2014/main" id="{3B2AB5CE-6E7E-A741-9BE1-FB120078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476250"/>
            <a:ext cx="1044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12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Figure 4.5 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Development of experience in Internet usage</a:t>
            </a:r>
          </a:p>
        </p:txBody>
      </p:sp>
      <p:pic>
        <p:nvPicPr>
          <p:cNvPr id="65539" name="Picture 6" descr="Z:\Graphics\Powerpoint\PE_UK\PE217-Chaffey\Final files\GIF\CH04\M04NF004.gif">
            <a:extLst>
              <a:ext uri="{FF2B5EF4-FFF2-40B4-BE49-F238E27FC236}">
                <a16:creationId xmlns:a16="http://schemas.microsoft.com/office/drawing/2014/main" id="{07D02647-B2E4-6948-8388-7C3DE14A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125538"/>
            <a:ext cx="1123315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20787676-65EB-9149-B044-47BBF9A12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b="1"/>
              <a:t>Business Demand for Digital Business Services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A878FF8-0B19-EA42-B6D9-D98F371134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defRPr/>
            </a:pPr>
            <a:r>
              <a:rPr lang="en-US" altLang="en-US" sz="1400"/>
              <a:t>B2B market is more complex than B2C in that variation in demand will occur according to different types of organisation and people within the buying unit in the organisation.</a:t>
            </a:r>
          </a:p>
          <a:p>
            <a:pPr marL="457200">
              <a:defRPr/>
            </a:pPr>
            <a:r>
              <a:rPr lang="en-US" altLang="en-US" sz="1400"/>
              <a:t>Segmentation of different groups within a B2B target market</a:t>
            </a:r>
          </a:p>
          <a:p>
            <a:pPr marL="514350">
              <a:defRPr/>
            </a:pPr>
            <a:r>
              <a:rPr lang="en-US" altLang="en-US" sz="1400"/>
              <a:t>Variation in organisations characteristics</a:t>
            </a:r>
          </a:p>
          <a:p>
            <a:pPr marL="760413" lvl="1">
              <a:defRPr/>
            </a:pPr>
            <a:r>
              <a:rPr lang="en-US" altLang="en-US" sz="1400"/>
              <a:t>Size, industry sector and products, organisation type(private, public etc), Division, Country and region</a:t>
            </a:r>
          </a:p>
          <a:p>
            <a:pPr marL="457200">
              <a:defRPr/>
            </a:pPr>
            <a:r>
              <a:rPr lang="en-US" altLang="en-US" sz="1400"/>
              <a:t>Individual role</a:t>
            </a:r>
          </a:p>
          <a:p>
            <a:pPr marL="760413" lvl="1">
              <a:defRPr/>
            </a:pPr>
            <a:r>
              <a:rPr lang="en-US" altLang="en-US" sz="1400"/>
              <a:t>Role and responsibility, role in buying position, department, product interest, demographics, B2B profiles</a:t>
            </a:r>
          </a:p>
          <a:p>
            <a:pPr marL="457200">
              <a:defRPr/>
            </a:pPr>
            <a:r>
              <a:rPr lang="en-US" altLang="en-US" sz="1400"/>
              <a:t>Alibaba.com is one of the largest B2B marketplaces</a:t>
            </a:r>
          </a:p>
        </p:txBody>
      </p:sp>
      <p:pic>
        <p:nvPicPr>
          <p:cNvPr id="67588" name="Picture 1">
            <a:extLst>
              <a:ext uri="{FF2B5EF4-FFF2-40B4-BE49-F238E27FC236}">
                <a16:creationId xmlns:a16="http://schemas.microsoft.com/office/drawing/2014/main" id="{34D28FDB-957A-184E-8730-D11C36B01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2353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A3DD710-C45B-A94D-8896-26737124D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6656388" cy="744537"/>
          </a:xfrm>
        </p:spPr>
        <p:txBody>
          <a:bodyPr/>
          <a:lstStyle/>
          <a:p>
            <a:pPr algn="ctr" eaLnBrk="1" hangingPunct="1"/>
            <a:r>
              <a:rPr lang="en-GB" altLang="en-US" sz="3200" b="1"/>
              <a:t>E-commerce sales across the EU</a:t>
            </a:r>
            <a:endParaRPr lang="en-US" altLang="en-US" sz="3200" b="1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DF26080-57E1-5146-9A84-1DE200C1C29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765175"/>
            <a:ext cx="11664950" cy="287972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800">
                <a:cs typeface="Arial" panose="020B0604020202020204" pitchFamily="34" charset="0"/>
              </a:rPr>
              <a:t>European Commission reviewed adoption of the digital business across Europe.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800">
                <a:cs typeface="Arial" panose="020B0604020202020204" pitchFamily="34" charset="0"/>
              </a:rPr>
              <a:t>In 2016, 92% of EU enterprises (SME) made use of Internet.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800">
                <a:cs typeface="Arial" panose="020B0604020202020204" pitchFamily="34" charset="0"/>
              </a:rPr>
              <a:t>The growth of the Internet usage, has made 77% of the enterprises in the EU gave importance to their visibility of the Internet.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800">
                <a:cs typeface="Arial" panose="020B0604020202020204" pitchFamily="34" charset="0"/>
              </a:rPr>
              <a:t>Increased demand for specialist ICT skills and hard to fill vacancies.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Char char="Ø"/>
            </a:pPr>
            <a:endParaRPr lang="en-US" altLang="en-US" sz="2400">
              <a:cs typeface="Arial" panose="020B0604020202020204" pitchFamily="34" charset="0"/>
            </a:endParaRPr>
          </a:p>
        </p:txBody>
      </p:sp>
      <p:pic>
        <p:nvPicPr>
          <p:cNvPr id="69636" name="Picture 1">
            <a:extLst>
              <a:ext uri="{FF2B5EF4-FFF2-40B4-BE49-F238E27FC236}">
                <a16:creationId xmlns:a16="http://schemas.microsoft.com/office/drawing/2014/main" id="{522E06C2-02D8-AB48-9B7E-F166F9226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692696"/>
            <a:ext cx="11161712" cy="532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1">
            <a:extLst>
              <a:ext uri="{FF2B5EF4-FFF2-40B4-BE49-F238E27FC236}">
                <a16:creationId xmlns:a16="http://schemas.microsoft.com/office/drawing/2014/main" id="{84AEB06F-4E7F-BC4A-9E77-3B6040A53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5949950"/>
            <a:ext cx="83518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600">
                <a:solidFill>
                  <a:schemeClr val="bg1"/>
                </a:solidFill>
                <a:cs typeface="Microsoft Sans Serif" panose="020B0604020202020204" pitchFamily="34" charset="0"/>
              </a:rPr>
              <a:t>Figure 4.6 </a:t>
            </a:r>
            <a:r>
              <a:rPr lang="en-GB" altLang="en-US">
                <a:solidFill>
                  <a:schemeClr val="bg1"/>
                </a:solidFill>
                <a:cs typeface="Microsoft Sans Serif" panose="020B0604020202020204" pitchFamily="34" charset="0"/>
              </a:rPr>
              <a:t> </a:t>
            </a:r>
            <a:r>
              <a:rPr lang="en-IN" altLang="en-US" sz="1100">
                <a:solidFill>
                  <a:schemeClr val="bg1"/>
                </a:solidFill>
                <a:cs typeface="Microsoft Sans Serif" panose="020B0604020202020204" pitchFamily="34" charset="0"/>
              </a:rPr>
              <a:t>Enterprises adopting technologies for digital business, by size class, </a:t>
            </a:r>
            <a:br>
              <a:rPr lang="en-IN" altLang="en-US" sz="1100">
                <a:solidFill>
                  <a:schemeClr val="bg1"/>
                </a:solidFill>
                <a:cs typeface="Microsoft Sans Serif" panose="020B0604020202020204" pitchFamily="34" charset="0"/>
              </a:rPr>
            </a:br>
            <a:r>
              <a:rPr lang="en-IN" altLang="en-US" sz="1100">
                <a:solidFill>
                  <a:schemeClr val="bg1"/>
                </a:solidFill>
                <a:cs typeface="Microsoft Sans Serif" panose="020B0604020202020204" pitchFamily="34" charset="0"/>
              </a:rPr>
              <a:t>EU27, 2012</a:t>
            </a:r>
            <a:br>
              <a:rPr lang="en-IN" altLang="en-US" sz="1000">
                <a:solidFill>
                  <a:schemeClr val="bg1"/>
                </a:solidFill>
                <a:cs typeface="Microsoft Sans Serif" panose="020B0604020202020204" pitchFamily="34" charset="0"/>
              </a:rPr>
            </a:br>
            <a:r>
              <a:rPr lang="en-IN" altLang="en-US" sz="1000" i="1">
                <a:solidFill>
                  <a:schemeClr val="bg1"/>
                </a:solidFill>
                <a:cs typeface="Microsoft Sans Serif" panose="020B0604020202020204" pitchFamily="34" charset="0"/>
              </a:rPr>
              <a:t>Source</a:t>
            </a:r>
            <a:r>
              <a:rPr lang="en-IN" altLang="en-US" sz="1000">
                <a:solidFill>
                  <a:schemeClr val="bg1"/>
                </a:solidFill>
                <a:cs typeface="Microsoft Sans Serif" panose="020B0604020202020204" pitchFamily="34" charset="0"/>
              </a:rPr>
              <a:t>: EuroStat (2013).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>
            <a:extLst>
              <a:ext uri="{FF2B5EF4-FFF2-40B4-BE49-F238E27FC236}">
                <a16:creationId xmlns:a16="http://schemas.microsoft.com/office/drawing/2014/main" id="{B6492586-6737-124E-9320-D993736F5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836613"/>
            <a:ext cx="11377613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948DECE9-493D-9744-BD01-20F4C5B3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115888"/>
            <a:ext cx="719931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12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Figure 4.7 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Barriers to adoption of e‑commerce services of European countries</a:t>
            </a:r>
            <a:br>
              <a:rPr lang="en-IN" sz="1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</a:br>
            <a:r>
              <a:rPr lang="fr-FR" sz="800" i="1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Source</a:t>
            </a:r>
            <a:r>
              <a:rPr lang="fr-FR" sz="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: </a:t>
            </a:r>
            <a:r>
              <a:rPr lang="fr-FR" sz="800" dirty="0" err="1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European</a:t>
            </a:r>
            <a:r>
              <a:rPr lang="fr-FR" sz="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 Commission (2010): http://ec.europa.eu/information_society/digitalagenda/documents/edcr.pdf. No longer </a:t>
            </a:r>
            <a:r>
              <a:rPr lang="fr-FR" sz="800" dirty="0" err="1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available</a:t>
            </a:r>
            <a:r>
              <a:rPr lang="fr-FR" sz="800" dirty="0">
                <a:solidFill>
                  <a:schemeClr val="bg1"/>
                </a:solidFill>
                <a:latin typeface="+mn-lt"/>
                <a:ea typeface="+mn-ea"/>
                <a:cs typeface="Microsoft Sans Serif" pitchFamily="34" charset="0"/>
              </a:rPr>
              <a:t>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6.0&quot;&gt;&lt;object type=&quot;1&quot; unique_id=&quot;10001&quot;&gt;&lt;object type=&quot;8&quot; unique_id=&quot;10460&quot;&gt;&lt;/object&gt;&lt;object type=&quot;2&quot; unique_id=&quot;10461&quot;&gt;&lt;object type=&quot;3&quot; unique_id=&quot;10462&quot;&gt;&lt;property id=&quot;20148&quot; value=&quot;5&quot;/&gt;&lt;property id=&quot;20300&quot; value=&quot;Slide 1&quot;/&gt;&lt;property id=&quot;20307&quot; value=&quot;273&quot;/&gt;&lt;/object&gt;&lt;object type=&quot;3&quot; unique_id=&quot;10463&quot;&gt;&lt;property id=&quot;20148&quot; value=&quot;5&quot;/&gt;&lt;property id=&quot;20300&quot; value=&quot;Slide 2 - &amp;quot;Learning outcomes&amp;quot;&quot;/&gt;&lt;property id=&quot;20307&quot; value=&quot;274&quot;/&gt;&lt;/object&gt;&lt;object type=&quot;3&quot; unique_id=&quot;10464&quot;&gt;&lt;property id=&quot;20148&quot; value=&quot;5&quot;/&gt;&lt;property id=&quot;20300&quot; value=&quot;Slide 3 - &amp;quot;Management issues&amp;quot;&quot;/&gt;&lt;property id=&quot;20307&quot; value=&quot;275&quot;/&gt;&lt;/object&gt;&lt;object type=&quot;3&quot; unique_id=&quot;10465&quot;&gt;&lt;property id=&quot;20148&quot; value=&quot;5&quot;/&gt;&lt;property id=&quot;20300&quot; value=&quot;Slide 5 - &amp;quot;Activity 4.1 &amp;#x0D;&amp;#x0A;Introduction to social, legal and &amp;#x0D;&amp;#x0A;ethical issues&amp;quot;&quot;/&gt;&lt;property id=&quot;20307&quot; value=&quot;276&quot;/&gt;&lt;/object&gt;&lt;object type=&quot;3&quot; unique_id=&quot;10466&quot;&gt;&lt;property id=&quot;20148&quot; value=&quot;5&quot;/&gt;&lt;property id=&quot;20300&quot; value=&quot;Slide 6 - &amp;quot;Activity answer – this lecture&amp;quot;&quot;/&gt;&lt;property id=&quot;20307&quot; value=&quot;277&quot;/&gt;&lt;/object&gt;&lt;object type=&quot;3&quot; unique_id=&quot;10467&quot;&gt;&lt;property id=&quot;20148&quot; value=&quot;5&quot;/&gt;&lt;property id=&quot;20300&quot; value=&quot;Slide 7 - &amp;quot;SLEPT factors&amp;quot;&quot;/&gt;&lt;property id=&quot;20307&quot; value=&quot;278&quot;/&gt;&lt;/object&gt;&lt;object type=&quot;3&quot; unique_id=&quot;10468&quot;&gt;&lt;property id=&quot;20148&quot; value=&quot;5&quot;/&gt;&lt;property id=&quot;20300&quot; value=&quot;Slide 8&quot;/&gt;&lt;property id=&quot;20307&quot; value=&quot;285&quot;/&gt;&lt;/object&gt;&lt;object type=&quot;3&quot; unique_id=&quot;10473&quot;&gt;&lt;property id=&quot;20148&quot; value=&quot;5&quot;/&gt;&lt;property id=&quot;20300&quot; value=&quot;Slide 14&quot;/&gt;&lt;property id=&quot;20307&quot; value=&quot;288&quot;/&gt;&lt;/object&gt;&lt;object type=&quot;3&quot; unique_id=&quot;10476&quot;&gt;&lt;property id=&quot;20148&quot; value=&quot;5&quot;/&gt;&lt;property id=&quot;20300&quot; value=&quot;Slide 17 - &amp;quot;Ethical issues and data protection&amp;quot;&quot;/&gt;&lt;property id=&quot;20307&quot; value=&quot;279&quot;/&gt;&lt;/object&gt;&lt;object type=&quot;3&quot; unique_id=&quot;10479&quot;&gt;&lt;property id=&quot;20148&quot; value=&quot;5&quot;/&gt;&lt;property id=&quot;20300&quot; value=&quot;Slide 19&quot;/&gt;&lt;property id=&quot;20307&quot; value=&quot;294&quot;/&gt;&lt;/object&gt;&lt;object type=&quot;3&quot; unique_id=&quot;10480&quot;&gt;&lt;property id=&quot;20148&quot; value=&quot;5&quot;/&gt;&lt;property id=&quot;20300&quot; value=&quot;Slide 20&quot;/&gt;&lt;property id=&quot;20307&quot; value=&quot;296&quot;/&gt;&lt;/object&gt;&lt;object type=&quot;3&quot; unique_id=&quot;10481&quot;&gt;&lt;property id=&quot;20148&quot; value=&quot;5&quot;/&gt;&lt;property id=&quot;20300&quot; value=&quot;Slide 21 - &amp;quot;Ethics – Fletcher’s view&amp;quot;&quot;/&gt;&lt;property id=&quot;20307&quot; value=&quot;280&quot;/&gt;&lt;/object&gt;&lt;object type=&quot;3&quot; unique_id=&quot;10482&quot;&gt;&lt;property id=&quot;20148&quot; value=&quot;5&quot;/&gt;&lt;property id=&quot;20300&quot; value=&quot;Slide 22 - &amp;quot;The eight principles for data protection&amp;quot;&quot;/&gt;&lt;property id=&quot;20307&quot; value=&quot;281&quot;/&gt;&lt;/object&gt;&lt;object type=&quot;3&quot; unique_id=&quot;10485&quot;&gt;&lt;property id=&quot;20148&quot; value=&quot;5&quot;/&gt;&lt;property id=&quot;20300&quot; value=&quot;Slide 23&quot;/&gt;&lt;property id=&quot;20307&quot; value=&quot;298&quot;/&gt;&lt;/object&gt;&lt;object type=&quot;3&quot; unique_id=&quot;10486&quot;&gt;&lt;property id=&quot;20148&quot; value=&quot;5&quot;/&gt;&lt;property id=&quot;20300&quot; value=&quot;Slide 24&quot;/&gt;&lt;property id=&quot;20307&quot; value=&quot;299&quot;/&gt;&lt;/object&gt;&lt;object type=&quot;3&quot; unique_id=&quot;10488&quot;&gt;&lt;property id=&quot;20148&quot; value=&quot;5&quot;/&gt;&lt;property id=&quot;20300&quot; value=&quot;Slide 25 - &amp;quot;Localisation&amp;quot;&quot;/&gt;&lt;property id=&quot;20307&quot; value=&quot;302&quot;/&gt;&lt;/object&gt;&lt;object type=&quot;3&quot; unique_id=&quot;10489&quot;&gt;&lt;property id=&quot;20148&quot; value=&quot;5&quot;/&gt;&lt;property id=&quot;20300&quot; value=&quot;Slide 26 - &amp;quot;Localisation (Continued)&amp;quot;&quot;/&gt;&lt;property id=&quot;20307&quot; value=&quot;307&quot;/&gt;&lt;/object&gt;&lt;object type=&quot;3&quot; unique_id=&quot;10490&quot;&gt;&lt;property id=&quot;20148&quot; value=&quot;5&quot;/&gt;&lt;property id=&quot;20300&quot; value=&quot;Slide 27 - &amp;quot;Economic/political&amp;quot;&quot;/&gt;&lt;property id=&quot;20307&quot; value=&quot;283&quot;/&gt;&lt;/object&gt;&lt;object type=&quot;3&quot; unique_id=&quot;10492&quot;&gt;&lt;property id=&quot;20148&quot; value=&quot;5&quot;/&gt;&lt;property id=&quot;20300&quot; value=&quot;Slide 28 - &amp;quot;Technological issues&amp;quot;&quot;/&gt;&lt;property id=&quot;20307&quot; value=&quot;284&quot;/&gt;&lt;/object&gt;&lt;object type=&quot;3&quot; unique_id=&quot;10493&quot;&gt;&lt;property id=&quot;20148&quot; value=&quot;5&quot;/&gt;&lt;property id=&quot;20300&quot; value=&quot;Slide 29&quot;/&gt;&lt;property id=&quot;20307&quot; value=&quot;303&quot;/&gt;&lt;/object&gt;&lt;object type=&quot;3&quot; unique_id=&quot;10494&quot;&gt;&lt;property id=&quot;20148&quot; value=&quot;5&quot;/&gt;&lt;property id=&quot;20300&quot; value=&quot;Slide 30&quot;/&gt;&lt;property id=&quot;20307&quot; value=&quot;304&quot;/&gt;&lt;/object&gt;&lt;object type=&quot;3&quot; unique_id=&quot;10496&quot;&gt;&lt;property id=&quot;20148&quot; value=&quot;5&quot;/&gt;&lt;property id=&quot;20300&quot; value=&quot;Slide 31&quot;/&gt;&lt;property id=&quot;20307&quot; value=&quot;306&quot;/&gt;&lt;/object&gt;&lt;object type=&quot;3&quot; unique_id=&quot;170053&quot;&gt;&lt;property id=&quot;20148&quot; value=&quot;5&quot;/&gt;&lt;property id=&quot;20300&quot; value=&quot;Slide 4&quot;/&gt;&lt;property id=&quot;20307&quot; value=&quot;310&quot;/&gt;&lt;/object&gt;&lt;object type=&quot;3&quot; unique_id=&quot;170054&quot;&gt;&lt;property id=&quot;20148&quot; value=&quot;5&quot;/&gt;&lt;property id=&quot;20300&quot; value=&quot;Slide 9&quot;/&gt;&lt;property id=&quot;20307&quot; value=&quot;311&quot;/&gt;&lt;/object&gt;&lt;object type=&quot;3&quot; unique_id=&quot;170055&quot;&gt;&lt;property id=&quot;20148&quot; value=&quot;5&quot;/&gt;&lt;property id=&quot;20300&quot; value=&quot;Slide 10&quot;/&gt;&lt;property id=&quot;20307&quot; value=&quot;312&quot;/&gt;&lt;/object&gt;&lt;object type=&quot;3&quot; unique_id=&quot;170056&quot;&gt;&lt;property id=&quot;20148&quot; value=&quot;5&quot;/&gt;&lt;property id=&quot;20300&quot; value=&quot;Slide 11&quot;/&gt;&lt;property id=&quot;20307&quot; value=&quot;315&quot;/&gt;&lt;/object&gt;&lt;object type=&quot;3&quot; unique_id=&quot;170057&quot;&gt;&lt;property id=&quot;20148&quot; value=&quot;5&quot;/&gt;&lt;property id=&quot;20300&quot; value=&quot;Slide 12&quot;/&gt;&lt;property id=&quot;20307&quot; value=&quot;313&quot;/&gt;&lt;/object&gt;&lt;object type=&quot;3&quot; unique_id=&quot;170058&quot;&gt;&lt;property id=&quot;20148&quot; value=&quot;5&quot;/&gt;&lt;property id=&quot;20300&quot; value=&quot;Slide 13&quot;/&gt;&lt;property id=&quot;20307&quot; value=&quot;314&quot;/&gt;&lt;/object&gt;&lt;object type=&quot;3&quot; unique_id=&quot;170059&quot;&gt;&lt;property id=&quot;20148&quot; value=&quot;5&quot;/&gt;&lt;property id=&quot;20300&quot; value=&quot;Slide 15&quot;/&gt;&lt;property id=&quot;20307&quot; value=&quot;316&quot;/&gt;&lt;/object&gt;&lt;object type=&quot;3&quot; unique_id=&quot;170060&quot;&gt;&lt;property id=&quot;20148&quot; value=&quot;5&quot;/&gt;&lt;property id=&quot;20300&quot; value=&quot;Slide 16&quot;/&gt;&lt;property id=&quot;20307&quot; value=&quot;317&quot;/&gt;&lt;/object&gt;&lt;object type=&quot;3&quot; unique_id=&quot;170061&quot;&gt;&lt;property id=&quot;20148&quot; value=&quot;5&quot;/&gt;&lt;property id=&quot;20300&quot; value=&quot;Slide 18&quot;/&gt;&lt;property id=&quot;20307&quot; value=&quot;318&quot;/&gt;&lt;/object&gt;&lt;/object&gt;&lt;/object&gt;&lt;/database&gt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1235</Words>
  <Application>Microsoft Macintosh PowerPoint</Application>
  <PresentationFormat>Widescreen</PresentationFormat>
  <Paragraphs>134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Other Factors –  Motivation for use of online services</vt:lpstr>
      <vt:lpstr>Other Factors –  Motivating factors for using the web</vt:lpstr>
      <vt:lpstr>PowerPoint Presentation</vt:lpstr>
      <vt:lpstr>Business Demand for Digital Business Services</vt:lpstr>
      <vt:lpstr>E-commerce sales across the EU</vt:lpstr>
      <vt:lpstr>PowerPoint Presentation</vt:lpstr>
      <vt:lpstr>Privacy and Trust in e-commerce</vt:lpstr>
      <vt:lpstr>Ethical issues and data protection</vt:lpstr>
      <vt:lpstr>PowerPoint Presentation</vt:lpstr>
      <vt:lpstr>PowerPoint Presentation</vt:lpstr>
      <vt:lpstr>Ethics – Fletcher’s view</vt:lpstr>
      <vt:lpstr>The eight principles for data protection</vt:lpstr>
      <vt:lpstr>PowerPoint Presentation</vt:lpstr>
      <vt:lpstr>Localisation</vt:lpstr>
      <vt:lpstr>Localisation (Continued)</vt:lpstr>
      <vt:lpstr>Economic/political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Chandranna Rayadurg</dc:creator>
  <cp:lastModifiedBy>Chandranna Rayadurg</cp:lastModifiedBy>
  <cp:revision>2</cp:revision>
  <dcterms:created xsi:type="dcterms:W3CDTF">2020-08-27T15:07:03Z</dcterms:created>
  <dcterms:modified xsi:type="dcterms:W3CDTF">2020-08-28T11:56:38Z</dcterms:modified>
</cp:coreProperties>
</file>